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71" r:id="rId9"/>
    <p:sldId id="260" r:id="rId10"/>
    <p:sldId id="261" r:id="rId11"/>
    <p:sldId id="262" r:id="rId12"/>
    <p:sldId id="263" r:id="rId13"/>
    <p:sldId id="264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AB5-7BE9-4BC7-966B-E0EB27321F67}" type="datetimeFigureOut">
              <a:rPr lang="hr-HR" smtClean="0"/>
              <a:t>4.11.2017.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DFEA-4A96-4D1F-B3F8-8FE00C842435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96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AB5-7BE9-4BC7-966B-E0EB27321F67}" type="datetimeFigureOut">
              <a:rPr lang="hr-HR" smtClean="0"/>
              <a:t>4.11.2017.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DFEA-4A96-4D1F-B3F8-8FE00C8424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291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AB5-7BE9-4BC7-966B-E0EB27321F67}" type="datetimeFigureOut">
              <a:rPr lang="hr-HR" smtClean="0"/>
              <a:t>4.11.2017.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DFEA-4A96-4D1F-B3F8-8FE00C8424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422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AB5-7BE9-4BC7-966B-E0EB27321F67}" type="datetimeFigureOut">
              <a:rPr lang="hr-HR" smtClean="0"/>
              <a:t>4.11.2017.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DFEA-4A96-4D1F-B3F8-8FE00C8424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AB5-7BE9-4BC7-966B-E0EB27321F67}" type="datetimeFigureOut">
              <a:rPr lang="hr-HR" smtClean="0"/>
              <a:t>4.11.2017.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DFEA-4A96-4D1F-B3F8-8FE00C842435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71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AB5-7BE9-4BC7-966B-E0EB27321F67}" type="datetimeFigureOut">
              <a:rPr lang="hr-HR" smtClean="0"/>
              <a:t>4.11.2017.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DFEA-4A96-4D1F-B3F8-8FE00C8424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801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AB5-7BE9-4BC7-966B-E0EB27321F67}" type="datetimeFigureOut">
              <a:rPr lang="hr-HR" smtClean="0"/>
              <a:t>4.11.2017.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DFEA-4A96-4D1F-B3F8-8FE00C8424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537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AB5-7BE9-4BC7-966B-E0EB27321F67}" type="datetimeFigureOut">
              <a:rPr lang="hr-HR" smtClean="0"/>
              <a:t>4.11.2017.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DFEA-4A96-4D1F-B3F8-8FE00C8424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024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AB5-7BE9-4BC7-966B-E0EB27321F67}" type="datetimeFigureOut">
              <a:rPr lang="hr-HR" smtClean="0"/>
              <a:t>4.11.2017.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DFEA-4A96-4D1F-B3F8-8FE00C8424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48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1454AB5-7BE9-4BC7-966B-E0EB27321F67}" type="datetimeFigureOut">
              <a:rPr lang="hr-HR" smtClean="0"/>
              <a:t>4.11.2017.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2DFEA-4A96-4D1F-B3F8-8FE00C8424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355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AB5-7BE9-4BC7-966B-E0EB27321F67}" type="datetimeFigureOut">
              <a:rPr lang="hr-HR" smtClean="0"/>
              <a:t>4.11.2017.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DFEA-4A96-4D1F-B3F8-8FE00C8424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441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454AB5-7BE9-4BC7-966B-E0EB27321F67}" type="datetimeFigureOut">
              <a:rPr lang="hr-HR" smtClean="0"/>
              <a:t>4.11.2017.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B12DFEA-4A96-4D1F-B3F8-8FE00C842435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27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34" y="136854"/>
            <a:ext cx="10205139" cy="605930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465323" y="654157"/>
            <a:ext cx="4478778" cy="1486610"/>
          </a:xfrm>
          <a:solidFill>
            <a:schemeClr val="accent1">
              <a:alpha val="78000"/>
            </a:schemeClr>
          </a:solidFill>
        </p:spPr>
        <p:txBody>
          <a:bodyPr>
            <a:normAutofit/>
          </a:bodyPr>
          <a:lstStyle/>
          <a:p>
            <a:r>
              <a:rPr lang="hr-HR" sz="8000" b="1" dirty="0" err="1" smtClean="0">
                <a:solidFill>
                  <a:schemeClr val="bg1"/>
                </a:solidFill>
              </a:rPr>
              <a:t>Micro:bit</a:t>
            </a:r>
            <a:endParaRPr lang="hr-HR" sz="8000" b="1" dirty="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715213" y="2363972"/>
            <a:ext cx="6281366" cy="802532"/>
          </a:xfrm>
          <a:solidFill>
            <a:schemeClr val="accent1">
              <a:alpha val="78000"/>
            </a:schemeClr>
          </a:solidFill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chemeClr val="bg1"/>
                </a:solidFill>
              </a:rPr>
              <a:t>Novi </a:t>
            </a:r>
            <a:r>
              <a:rPr lang="hr-HR" sz="3200" b="1" dirty="0">
                <a:solidFill>
                  <a:schemeClr val="bg1"/>
                </a:solidFill>
              </a:rPr>
              <a:t>pristup programiranju</a:t>
            </a:r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1429426" y="4533900"/>
            <a:ext cx="6571574" cy="1231900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200" dirty="0" smtClean="0">
                <a:solidFill>
                  <a:schemeClr val="bg1"/>
                </a:solidFill>
              </a:rPr>
              <a:t>Prezentaciju izradili:</a:t>
            </a:r>
          </a:p>
          <a:p>
            <a:r>
              <a:rPr lang="hr-HR" sz="3200" b="1" dirty="0" smtClean="0">
                <a:solidFill>
                  <a:schemeClr val="bg1"/>
                </a:solidFill>
              </a:rPr>
              <a:t>Tomislav </a:t>
            </a:r>
            <a:r>
              <a:rPr lang="hr-HR" sz="3200" b="1" dirty="0" err="1" smtClean="0">
                <a:solidFill>
                  <a:schemeClr val="bg1"/>
                </a:solidFill>
              </a:rPr>
              <a:t>Leček</a:t>
            </a:r>
            <a:r>
              <a:rPr lang="hr-HR" sz="3200" b="1" dirty="0" smtClean="0">
                <a:solidFill>
                  <a:schemeClr val="bg1"/>
                </a:solidFill>
              </a:rPr>
              <a:t> </a:t>
            </a:r>
            <a:r>
              <a:rPr lang="hr-HR" sz="3200" dirty="0" smtClean="0">
                <a:solidFill>
                  <a:schemeClr val="bg1"/>
                </a:solidFill>
              </a:rPr>
              <a:t>– III. Osnovna škola Varaždin</a:t>
            </a:r>
          </a:p>
          <a:p>
            <a:r>
              <a:rPr lang="hr-HR" sz="3200" b="1" dirty="0" smtClean="0">
                <a:solidFill>
                  <a:schemeClr val="bg1"/>
                </a:solidFill>
              </a:rPr>
              <a:t>Damir Vrbanec </a:t>
            </a:r>
            <a:r>
              <a:rPr lang="hr-HR" sz="3200" dirty="0" smtClean="0">
                <a:solidFill>
                  <a:schemeClr val="bg1"/>
                </a:solidFill>
              </a:rPr>
              <a:t>– IV. Osnovna škola Varaždin</a:t>
            </a:r>
            <a:endParaRPr lang="hr-H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0556" y="908904"/>
            <a:ext cx="9765023" cy="773712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Micro:bit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/>
              <a:t>Učitelj - </a:t>
            </a:r>
            <a:r>
              <a:rPr lang="hr-HR" dirty="0" smtClean="0"/>
              <a:t>kôd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7" y="1873786"/>
            <a:ext cx="2800741" cy="341042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57" y="3378028"/>
            <a:ext cx="2562583" cy="176237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17" y="511521"/>
            <a:ext cx="3610479" cy="4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1726" y="845403"/>
            <a:ext cx="9703853" cy="851533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Micro:bit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Učenici - </a:t>
            </a:r>
            <a:r>
              <a:rPr lang="hr-HR" dirty="0" smtClean="0"/>
              <a:t>kôd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174" y="193600"/>
            <a:ext cx="3242812" cy="5646205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806" y="1959985"/>
            <a:ext cx="3848637" cy="219105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26" y="4591856"/>
            <a:ext cx="2753109" cy="106694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26" y="1959985"/>
            <a:ext cx="2619741" cy="144800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806" y="4591856"/>
            <a:ext cx="4677428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7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481156"/>
            <a:ext cx="10058400" cy="695891"/>
          </a:xfrm>
        </p:spPr>
        <p:txBody>
          <a:bodyPr>
            <a:normAutofit/>
          </a:bodyPr>
          <a:lstStyle/>
          <a:p>
            <a:r>
              <a:rPr lang="hr-HR" sz="3200" dirty="0" smtClean="0"/>
              <a:t>Odgojno-obrazovni ciljevi korištenja </a:t>
            </a:r>
            <a:r>
              <a:rPr lang="hr-HR" sz="3200" dirty="0" err="1" smtClean="0"/>
              <a:t>Micro:bit-a</a:t>
            </a:r>
            <a:r>
              <a:rPr lang="hr-HR" sz="3200" dirty="0" smtClean="0"/>
              <a:t> u nastavi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381325"/>
            <a:ext cx="10058400" cy="4735479"/>
          </a:xfrm>
        </p:spPr>
        <p:txBody>
          <a:bodyPr>
            <a:normAutofit fontScale="62500" lnSpcReduction="20000"/>
          </a:bodyPr>
          <a:lstStyle/>
          <a:p>
            <a:r>
              <a:rPr lang="hr-HR" sz="4800" b="1" dirty="0" smtClean="0"/>
              <a:t>Učenici </a:t>
            </a:r>
            <a:r>
              <a:rPr lang="hr-HR" sz="4800" b="1" dirty="0"/>
              <a:t>će: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4800" dirty="0" smtClean="0"/>
              <a:t> </a:t>
            </a:r>
            <a:r>
              <a:rPr lang="hr-HR" sz="4800" b="1" dirty="0" smtClean="0"/>
              <a:t>razviti </a:t>
            </a:r>
            <a:r>
              <a:rPr lang="hr-HR" sz="4800" b="1" dirty="0"/>
              <a:t>algoritamski način razmišljanja</a:t>
            </a:r>
            <a:r>
              <a:rPr lang="hr-HR" sz="4800" dirty="0"/>
              <a:t>, </a:t>
            </a:r>
            <a:r>
              <a:rPr lang="hr-HR" sz="4800" b="1" dirty="0"/>
              <a:t>steći vještine i sposobnosti primjene računala pri rješavanju problema </a:t>
            </a:r>
            <a:r>
              <a:rPr lang="hr-HR" sz="4800" dirty="0"/>
              <a:t>u različitim područjima </a:t>
            </a:r>
            <a:r>
              <a:rPr lang="hr-HR" sz="4800" dirty="0" smtClean="0"/>
              <a:t>primjene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4800" b="1" dirty="0" smtClean="0"/>
              <a:t> biti </a:t>
            </a:r>
            <a:r>
              <a:rPr lang="pl-PL" sz="4800" b="1" dirty="0"/>
              <a:t>osposobljeni za uporabu računala</a:t>
            </a:r>
            <a:r>
              <a:rPr lang="pl-PL" sz="4800" dirty="0"/>
              <a:t>, informacijske i komunikacijske tehnologije </a:t>
            </a:r>
            <a:r>
              <a:rPr lang="pl-PL" sz="4800" dirty="0" smtClean="0"/>
              <a:t>u </a:t>
            </a:r>
            <a:r>
              <a:rPr lang="hr-HR" sz="4800" dirty="0" smtClean="0"/>
              <a:t>učenju</a:t>
            </a:r>
            <a:r>
              <a:rPr lang="hr-HR" sz="4800" dirty="0"/>
              <a:t>, radu i svakodnevnomu životu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4800" dirty="0" smtClean="0"/>
              <a:t> </a:t>
            </a:r>
            <a:r>
              <a:rPr lang="hr-HR" sz="4800" b="1" dirty="0" smtClean="0"/>
              <a:t>razviti </a:t>
            </a:r>
            <a:r>
              <a:rPr lang="hr-HR" sz="4800" b="1" dirty="0"/>
              <a:t>sposobnosti tehničkoga i informatičkoga sporazumijevanja </a:t>
            </a:r>
            <a:r>
              <a:rPr lang="hr-HR" sz="4800" dirty="0"/>
              <a:t>te uporabe </a:t>
            </a:r>
            <a:r>
              <a:rPr lang="hr-HR" sz="4800" dirty="0" smtClean="0"/>
              <a:t>tehničke i </a:t>
            </a:r>
            <a:r>
              <a:rPr lang="hr-HR" sz="4800" dirty="0"/>
              <a:t>informatičke </a:t>
            </a:r>
            <a:r>
              <a:rPr lang="hr-HR" sz="4800" dirty="0" smtClean="0"/>
              <a:t>dokumentacije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4800" dirty="0" smtClean="0"/>
              <a:t> </a:t>
            </a:r>
            <a:r>
              <a:rPr lang="hr-HR" sz="4800" b="1" dirty="0" smtClean="0"/>
              <a:t>spoznati </a:t>
            </a:r>
            <a:r>
              <a:rPr lang="hr-HR" sz="4800" b="1" dirty="0"/>
              <a:t>ulogu i utjecaj tehnike </a:t>
            </a:r>
            <a:r>
              <a:rPr lang="hr-HR" sz="4800" dirty="0"/>
              <a:t>na promjene u suvremenom svijetu</a:t>
            </a:r>
          </a:p>
          <a:p>
            <a:pPr>
              <a:buFont typeface="Arial" panose="020B0604020202020204" pitchFamily="34" charset="0"/>
              <a:buChar char="•"/>
            </a:pPr>
            <a:endParaRPr lang="hr-HR" sz="4800" dirty="0"/>
          </a:p>
          <a:p>
            <a:pPr marL="0" indent="0">
              <a:buNone/>
            </a:pP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41990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627072"/>
            <a:ext cx="10058400" cy="54024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Očekivana učenička postignuća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167319"/>
            <a:ext cx="10058400" cy="5019472"/>
          </a:xfrm>
        </p:spPr>
        <p:txBody>
          <a:bodyPr>
            <a:normAutofit fontScale="92500" lnSpcReduction="10000"/>
          </a:bodyPr>
          <a:lstStyle/>
          <a:p>
            <a:r>
              <a:rPr lang="hr-HR" sz="3000" b="1" dirty="0"/>
              <a:t>Učenici će: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</a:t>
            </a:r>
            <a:r>
              <a:rPr lang="hr-HR" b="1" dirty="0" smtClean="0"/>
              <a:t>upotrebljavati </a:t>
            </a:r>
            <a:r>
              <a:rPr lang="hr-HR" b="1" dirty="0"/>
              <a:t>interaktivna programska okruženja </a:t>
            </a:r>
            <a:r>
              <a:rPr lang="hr-HR" dirty="0"/>
              <a:t>za grafičko sklapanje jednostavnih</a:t>
            </a:r>
          </a:p>
          <a:p>
            <a:r>
              <a:rPr lang="hr-HR" dirty="0"/>
              <a:t>programa čiji se učinak odmah vidi na zaslonu </a:t>
            </a:r>
            <a:r>
              <a:rPr lang="hr-HR" dirty="0" smtClean="0"/>
              <a:t>monitora</a:t>
            </a:r>
            <a:br>
              <a:rPr lang="hr-HR" dirty="0" smtClean="0"/>
            </a:br>
            <a:endParaRPr lang="hr-H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</a:t>
            </a:r>
            <a:r>
              <a:rPr lang="hr-HR" b="1" dirty="0" smtClean="0"/>
              <a:t>prepoznati </a:t>
            </a:r>
            <a:r>
              <a:rPr lang="hr-HR" b="1" dirty="0"/>
              <a:t>da nizovi naredbi čine program </a:t>
            </a:r>
            <a:r>
              <a:rPr lang="hr-HR" dirty="0"/>
              <a:t>koji se može pohraniti u datoteku i kasnije</a:t>
            </a:r>
          </a:p>
          <a:p>
            <a:r>
              <a:rPr lang="hr-HR" dirty="0"/>
              <a:t>opet pokrenuti i preoblikovati</a:t>
            </a:r>
            <a:r>
              <a:rPr lang="hr-HR" dirty="0" smtClean="0"/>
              <a:t>.</a:t>
            </a:r>
            <a:br>
              <a:rPr lang="hr-HR" dirty="0" smtClean="0"/>
            </a:b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</a:t>
            </a:r>
            <a:r>
              <a:rPr lang="hr-HR" b="1" dirty="0" smtClean="0"/>
              <a:t>opisati </a:t>
            </a:r>
            <a:r>
              <a:rPr lang="hr-HR" b="1" dirty="0"/>
              <a:t>načine svojih zabavnih aktivnosti </a:t>
            </a:r>
            <a:r>
              <a:rPr lang="hr-HR" dirty="0"/>
              <a:t>u kojima koriste informacijsku i </a:t>
            </a:r>
            <a:r>
              <a:rPr lang="hr-HR" dirty="0" smtClean="0"/>
              <a:t>komunikacijsku tehnologiju</a:t>
            </a: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prepoznati </a:t>
            </a:r>
            <a:r>
              <a:rPr lang="hr-HR" dirty="0"/>
              <a:t>da informacijska i komunikacijska tehnologija pomaže </a:t>
            </a:r>
            <a:r>
              <a:rPr lang="hr-HR" dirty="0" smtClean="0"/>
              <a:t>u razmjeni informacija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</a:t>
            </a:r>
            <a:r>
              <a:rPr lang="hr-HR" b="1" dirty="0" smtClean="0"/>
              <a:t>obavljati </a:t>
            </a:r>
            <a:r>
              <a:rPr lang="hr-HR" b="1" dirty="0"/>
              <a:t>osnovne operacije s mapama i datotekama </a:t>
            </a:r>
            <a:r>
              <a:rPr lang="hr-HR" dirty="0"/>
              <a:t>(stvaranje mapa i podmapa,</a:t>
            </a:r>
          </a:p>
          <a:p>
            <a:r>
              <a:rPr lang="hr-HR" dirty="0"/>
              <a:t>premještanje i kopiranje mapa i datoteka, obavljanje tih radnja povlačenjem miša</a:t>
            </a:r>
            <a:r>
              <a:rPr lang="hr-HR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</a:t>
            </a:r>
            <a:r>
              <a:rPr lang="hr-HR" b="1" dirty="0" smtClean="0"/>
              <a:t>utvrditi </a:t>
            </a:r>
            <a:r>
              <a:rPr lang="hr-HR" b="1" dirty="0"/>
              <a:t>da uporabom prikladnih programskih pomagala mogu i sami stvarati vlastite</a:t>
            </a:r>
          </a:p>
          <a:p>
            <a:r>
              <a:rPr lang="hr-HR" b="1" dirty="0"/>
              <a:t>male programe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856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Ručni unos 3"/>
          <p:cNvSpPr/>
          <p:nvPr/>
        </p:nvSpPr>
        <p:spPr>
          <a:xfrm>
            <a:off x="6274340" y="4134255"/>
            <a:ext cx="5107022" cy="2025245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72546"/>
          </a:xfrm>
        </p:spPr>
        <p:txBody>
          <a:bodyPr/>
          <a:lstStyle/>
          <a:p>
            <a:r>
              <a:rPr lang="hr-HR" dirty="0" smtClean="0"/>
              <a:t>Zaključak…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13766"/>
          </a:xfrm>
        </p:spPr>
        <p:txBody>
          <a:bodyPr/>
          <a:lstStyle/>
          <a:p>
            <a:r>
              <a:rPr lang="pl-PL" dirty="0" smtClean="0"/>
              <a:t>Programiranje je osmišljeno da </a:t>
            </a:r>
            <a:r>
              <a:rPr lang="pl-PL" dirty="0"/>
              <a:t>bude najlakše moguće</a:t>
            </a:r>
            <a:r>
              <a:rPr lang="pl-PL" dirty="0" smtClean="0"/>
              <a:t>.</a:t>
            </a:r>
          </a:p>
          <a:p>
            <a:r>
              <a:rPr lang="hr-HR" dirty="0" smtClean="0"/>
              <a:t>Kompatibilno </a:t>
            </a:r>
            <a:r>
              <a:rPr lang="hr-HR" dirty="0"/>
              <a:t>s naprednim programskim jezicima </a:t>
            </a:r>
            <a:r>
              <a:rPr lang="hr-HR" dirty="0" smtClean="0"/>
              <a:t>(</a:t>
            </a:r>
            <a:r>
              <a:rPr lang="hr-HR" dirty="0" err="1" smtClean="0"/>
              <a:t>Pythona</a:t>
            </a:r>
            <a:r>
              <a:rPr lang="hr-HR" dirty="0" smtClean="0"/>
              <a:t> </a:t>
            </a:r>
            <a:r>
              <a:rPr lang="hr-HR" dirty="0"/>
              <a:t>i C</a:t>
            </a:r>
            <a:r>
              <a:rPr lang="hr-HR" dirty="0" smtClean="0"/>
              <a:t>++).</a:t>
            </a:r>
          </a:p>
          <a:p>
            <a:r>
              <a:rPr lang="hr-HR" dirty="0" smtClean="0"/>
              <a:t>Za učenike/početnike osmišljen </a:t>
            </a:r>
            <a:r>
              <a:rPr lang="hr-HR" dirty="0"/>
              <a:t>grafički programski jezik </a:t>
            </a:r>
            <a:r>
              <a:rPr lang="hr-HR" dirty="0" smtClean="0"/>
              <a:t>– Microsoft </a:t>
            </a:r>
            <a:r>
              <a:rPr lang="hr-HR" dirty="0" err="1" smtClean="0"/>
              <a:t>Blocks</a:t>
            </a:r>
            <a:r>
              <a:rPr lang="hr-HR" dirty="0" smtClean="0"/>
              <a:t>.</a:t>
            </a:r>
          </a:p>
          <a:p>
            <a:r>
              <a:rPr lang="hr-HR" dirty="0" smtClean="0"/>
              <a:t>Ne traži posebnu instalaciju programskog jezika – programira se putem web preglednika.</a:t>
            </a:r>
          </a:p>
          <a:p>
            <a:r>
              <a:rPr lang="hr-HR" dirty="0" smtClean="0"/>
              <a:t>Može se programirati putem mobilnih aplikacija za Android i </a:t>
            </a:r>
            <a:r>
              <a:rPr lang="hr-HR" dirty="0" err="1" smtClean="0"/>
              <a:t>iOS</a:t>
            </a:r>
            <a:r>
              <a:rPr lang="hr-HR" dirty="0" smtClean="0"/>
              <a:t>.</a:t>
            </a:r>
          </a:p>
          <a:p>
            <a:pPr algn="r"/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>
                <a:solidFill>
                  <a:schemeClr val="bg1"/>
                </a:solidFill>
              </a:rPr>
              <a:t>Učenici su rekli…</a:t>
            </a:r>
            <a:br>
              <a:rPr lang="hr-HR" b="1" dirty="0" smtClean="0">
                <a:solidFill>
                  <a:schemeClr val="bg1"/>
                </a:solidFill>
              </a:rPr>
            </a:br>
            <a:endParaRPr lang="hr-HR" b="1" dirty="0" smtClean="0">
              <a:solidFill>
                <a:schemeClr val="bg1"/>
              </a:solidFill>
            </a:endParaRPr>
          </a:p>
          <a:p>
            <a:pPr marL="201168" lvl="1" indent="0" algn="r">
              <a:buNone/>
            </a:pPr>
            <a:r>
              <a:rPr lang="hr-HR" dirty="0" smtClean="0">
                <a:solidFill>
                  <a:schemeClr val="bg1"/>
                </a:solidFill>
              </a:rPr>
              <a:t>„… baš je super!”</a:t>
            </a:r>
          </a:p>
          <a:p>
            <a:pPr marL="201168" lvl="1" indent="0" algn="r">
              <a:buNone/>
            </a:pPr>
            <a:r>
              <a:rPr lang="hr-HR" dirty="0" smtClean="0">
                <a:solidFill>
                  <a:schemeClr val="bg1"/>
                </a:solidFill>
              </a:rPr>
              <a:t>„… da bar i mi dobijemo </a:t>
            </a:r>
            <a:r>
              <a:rPr lang="hr-HR" dirty="0" err="1" smtClean="0">
                <a:solidFill>
                  <a:schemeClr val="bg1"/>
                </a:solidFill>
              </a:rPr>
              <a:t>micro:bitove</a:t>
            </a:r>
            <a:r>
              <a:rPr lang="hr-HR" dirty="0" smtClean="0">
                <a:solidFill>
                  <a:schemeClr val="bg1"/>
                </a:solidFill>
              </a:rPr>
              <a:t> za doma.”</a:t>
            </a:r>
          </a:p>
          <a:p>
            <a:pPr marL="201168" lvl="1" indent="0" algn="r">
              <a:buNone/>
            </a:pPr>
            <a:r>
              <a:rPr lang="hr-HR" dirty="0" smtClean="0">
                <a:solidFill>
                  <a:schemeClr val="bg1"/>
                </a:solidFill>
              </a:rPr>
              <a:t>„A koliko košta i gdje se može kupiti?”</a:t>
            </a:r>
          </a:p>
        </p:txBody>
      </p:sp>
    </p:spTree>
    <p:extLst>
      <p:ext uri="{BB962C8B-B14F-4D97-AF65-F5344CB8AC3E}">
        <p14:creationId xmlns:p14="http://schemas.microsoft.com/office/powerpoint/2010/main" val="314294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Pitanja???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62" y="2572443"/>
            <a:ext cx="2677708" cy="2499194"/>
          </a:xfrm>
        </p:spPr>
      </p:pic>
      <p:sp>
        <p:nvSpPr>
          <p:cNvPr id="4" name="AutoShape 2" descr="Slikovni rezultat za pitanja"/>
          <p:cNvSpPr>
            <a:spLocks noChangeAspect="1" noChangeArrowheads="1"/>
          </p:cNvSpPr>
          <p:nvPr/>
        </p:nvSpPr>
        <p:spPr bwMode="auto">
          <a:xfrm>
            <a:off x="155575" y="-1355725"/>
            <a:ext cx="3810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67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98" y="110066"/>
            <a:ext cx="4089401" cy="2726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86597"/>
          </a:xfrm>
        </p:spPr>
        <p:txBody>
          <a:bodyPr/>
          <a:lstStyle/>
          <a:p>
            <a:r>
              <a:rPr lang="hr-HR" dirty="0" smtClean="0"/>
              <a:t>O </a:t>
            </a:r>
            <a:r>
              <a:rPr lang="hr-HR" dirty="0" err="1"/>
              <a:t>M</a:t>
            </a:r>
            <a:r>
              <a:rPr lang="hr-HR" dirty="0" err="1" smtClean="0"/>
              <a:t>icro:bit-u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2280" y="1841500"/>
            <a:ext cx="10058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 smtClean="0"/>
              <a:t>BBC </a:t>
            </a:r>
            <a:r>
              <a:rPr lang="hr-HR" sz="2800" b="1" dirty="0" err="1" smtClean="0"/>
              <a:t>micro:bit</a:t>
            </a:r>
            <a:r>
              <a:rPr lang="hr-HR" sz="2800" b="1" dirty="0" smtClean="0"/>
              <a:t> </a:t>
            </a:r>
            <a:r>
              <a:rPr lang="hr-HR" sz="2800" dirty="0" smtClean="0"/>
              <a:t>je uzbudljiva nova tehnologija koju </a:t>
            </a:r>
            <a:br>
              <a:rPr lang="hr-HR" sz="2800" dirty="0" smtClean="0"/>
            </a:br>
            <a:r>
              <a:rPr lang="hr-HR" sz="2800" dirty="0" smtClean="0"/>
              <a:t>su razvili </a:t>
            </a:r>
            <a:r>
              <a:rPr lang="hr-HR" sz="2800" b="1" dirty="0" smtClean="0"/>
              <a:t>BBC</a:t>
            </a:r>
            <a:r>
              <a:rPr lang="hr-HR" sz="2800" dirty="0" smtClean="0"/>
              <a:t>, </a:t>
            </a:r>
            <a:r>
              <a:rPr lang="hr-HR" sz="2800" b="1" dirty="0" smtClean="0"/>
              <a:t>Microsoft</a:t>
            </a:r>
            <a:r>
              <a:rPr lang="hr-HR" sz="2800" dirty="0" smtClean="0"/>
              <a:t> i drugi partneri s ciljem </a:t>
            </a:r>
            <a:br>
              <a:rPr lang="hr-HR" sz="2800" dirty="0" smtClean="0"/>
            </a:br>
            <a:r>
              <a:rPr lang="hr-HR" sz="2800" dirty="0" smtClean="0"/>
              <a:t>masovne uključenosti u osnovnim školama, ne samo u </a:t>
            </a:r>
            <a:r>
              <a:rPr lang="hr-HR" sz="2800" b="1" dirty="0" smtClean="0"/>
              <a:t>STEM području</a:t>
            </a:r>
            <a:r>
              <a:rPr lang="hr-HR" sz="2800" dirty="0" smtClean="0"/>
              <a:t>, nego i u dizajnu, umjetnosti i ostalim </a:t>
            </a:r>
            <a:br>
              <a:rPr lang="hr-HR" sz="2800" dirty="0" smtClean="0"/>
            </a:br>
            <a:r>
              <a:rPr lang="hr-HR" sz="2800" dirty="0" smtClean="0"/>
              <a:t>predmetima. </a:t>
            </a:r>
          </a:p>
          <a:p>
            <a:pPr marL="0" indent="0">
              <a:buNone/>
            </a:pPr>
            <a:r>
              <a:rPr lang="hr-HR" sz="2800" dirty="0" smtClean="0"/>
              <a:t>Jednostavnost i svestranost ovog uređaja čine</a:t>
            </a:r>
            <a:br>
              <a:rPr lang="hr-HR" sz="2800" dirty="0" smtClean="0"/>
            </a:br>
            <a:r>
              <a:rPr lang="hr-HR" sz="2800" dirty="0" smtClean="0"/>
              <a:t>ga laganim i zabavnim polazištem djece za</a:t>
            </a:r>
            <a:br>
              <a:rPr lang="hr-HR" sz="2800" dirty="0" smtClean="0"/>
            </a:br>
            <a:r>
              <a:rPr lang="hr-HR" sz="2800" dirty="0" smtClean="0"/>
              <a:t>ulazak u digitalni svijet, ali isto tako može biti</a:t>
            </a:r>
            <a:br>
              <a:rPr lang="hr-HR" sz="2800" dirty="0" smtClean="0"/>
            </a:br>
            <a:r>
              <a:rPr lang="hr-HR" sz="2800" dirty="0" smtClean="0"/>
              <a:t>moćan alat za iskusne programere, dizajnere,</a:t>
            </a:r>
            <a:br>
              <a:rPr lang="hr-HR" sz="2800" dirty="0" smtClean="0"/>
            </a:br>
            <a:r>
              <a:rPr lang="hr-HR" sz="2800" dirty="0" smtClean="0"/>
              <a:t>umjetnike, znanstvenike i inženjere.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00" y="2887133"/>
            <a:ext cx="4648200" cy="3486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585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603115"/>
            <a:ext cx="10515600" cy="55738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800" dirty="0"/>
              <a:t>Riječ je o tehnologiji izrazito malih ulaznih </a:t>
            </a:r>
            <a:br>
              <a:rPr lang="hr-HR" sz="2800" dirty="0"/>
            </a:br>
            <a:r>
              <a:rPr lang="hr-HR" sz="2800" dirty="0" smtClean="0"/>
              <a:t>barijera </a:t>
            </a:r>
            <a:r>
              <a:rPr lang="hr-HR" sz="2800" dirty="0"/>
              <a:t>za koju je već razvijen bogati </a:t>
            </a: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>edukacijski </a:t>
            </a:r>
            <a:r>
              <a:rPr lang="hr-HR" sz="2800" dirty="0"/>
              <a:t>sadržaj</a:t>
            </a:r>
            <a:r>
              <a:rPr lang="hr-HR" sz="2800" dirty="0" smtClean="0"/>
              <a:t>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dirty="0" smtClean="0"/>
              <a:t>Iznimno </a:t>
            </a:r>
            <a:r>
              <a:rPr lang="hr-HR" sz="2800" dirty="0"/>
              <a:t>jednostavan i pristupačan </a:t>
            </a: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>način </a:t>
            </a:r>
            <a:r>
              <a:rPr lang="hr-HR" sz="2800" dirty="0"/>
              <a:t>korištenja i mogućnost bežičnog </a:t>
            </a: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>spajanja </a:t>
            </a:r>
            <a:r>
              <a:rPr lang="hr-HR" sz="2800" dirty="0"/>
              <a:t>te </a:t>
            </a:r>
            <a:r>
              <a:rPr lang="hr-HR" sz="2800" b="1" dirty="0"/>
              <a:t>velik broj senzora </a:t>
            </a:r>
            <a:r>
              <a:rPr lang="hr-HR" sz="2800" dirty="0"/>
              <a:t>omogućuju korištenje ovih "mini računala" na razne načine u školama, uključujući i standardne predmete kurikuluma kao što su kemija, biologija, matematika, glazbeni i likovni odgoj i informatika.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925" y="0"/>
            <a:ext cx="6405664" cy="427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„Kocka, kocka, kockica” </a:t>
            </a:r>
            <a:r>
              <a:rPr lang="hr-HR" dirty="0" smtClean="0"/>
              <a:t>– ideja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2084918"/>
            <a:ext cx="4937125" cy="38925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37" y="3561740"/>
            <a:ext cx="642357" cy="574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04913" y="2879358"/>
            <a:ext cx="89800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12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  <a:endParaRPr lang="en-US" sz="120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1694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„Bacanje kocke” </a:t>
            </a:r>
            <a:r>
              <a:rPr lang="hr-HR" dirty="0" smtClean="0"/>
              <a:t>– postignuća učenika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Odigrati partiju „Čovječe, ne ljuti </a:t>
            </a:r>
            <a:r>
              <a:rPr lang="hr-HR" dirty="0"/>
              <a:t>se!”, </a:t>
            </a:r>
            <a:r>
              <a:rPr lang="hr-HR" dirty="0" smtClean="0"/>
              <a:t>dobro se zabaviti i pritom nešto novo naučiti.</a:t>
            </a:r>
          </a:p>
          <a:p>
            <a:r>
              <a:rPr lang="hr-HR" dirty="0" smtClean="0"/>
              <a:t>Opisati kocku.</a:t>
            </a:r>
          </a:p>
          <a:p>
            <a:pPr lvl="1"/>
            <a:r>
              <a:rPr lang="hr-HR" dirty="0" smtClean="0"/>
              <a:t>Prepoznati da kocka ima samo brojeve od 1 – 6.</a:t>
            </a:r>
          </a:p>
          <a:p>
            <a:pPr lvl="1"/>
            <a:r>
              <a:rPr lang="hr-HR" dirty="0" smtClean="0"/>
              <a:t>Objasniti da se broj na kocki dobiva slučajnim ishodom („odabirom”).</a:t>
            </a:r>
          </a:p>
          <a:p>
            <a:r>
              <a:rPr lang="hr-HR" dirty="0"/>
              <a:t>Napraviti kocku – rabeći novu tehnologiju – </a:t>
            </a:r>
            <a:r>
              <a:rPr lang="hr-HR" dirty="0" err="1"/>
              <a:t>micro:bit</a:t>
            </a:r>
            <a:r>
              <a:rPr lang="hr-HR" dirty="0" smtClean="0"/>
              <a:t>.</a:t>
            </a:r>
          </a:p>
          <a:p>
            <a:pPr lvl="1"/>
            <a:r>
              <a:rPr lang="hr-HR" dirty="0" smtClean="0"/>
              <a:t>Prilagoditi slučajni odabir brojeva od 1 do 6.</a:t>
            </a:r>
          </a:p>
          <a:p>
            <a:pPr lvl="1"/>
            <a:r>
              <a:rPr lang="hr-HR" dirty="0" smtClean="0"/>
              <a:t>Pokazati dobiveni broj kao rezultat „bacanja kocke”.</a:t>
            </a:r>
          </a:p>
          <a:p>
            <a:pPr lvl="1"/>
            <a:r>
              <a:rPr lang="hr-HR" dirty="0" smtClean="0"/>
              <a:t>Primijeniti dobiveni broj kao preduvjet ponavljanja reprodukcije zvuka toliko puta koliko je dobiveni broj.</a:t>
            </a:r>
            <a:endParaRPr lang="hr-HR" dirty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29553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80" y="3138387"/>
            <a:ext cx="4763165" cy="1438476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„Bacanje kocke” - kôd</a:t>
            </a:r>
            <a:endParaRPr lang="hr-HR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6285558" y="3255701"/>
            <a:ext cx="334316" cy="533402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276848" y="2609370"/>
            <a:ext cx="2800351" cy="646331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altLang="sr-Latn-RS" dirty="0" smtClean="0">
                <a:ea typeface="Tahoma" panose="020B0604030504040204" pitchFamily="34" charset="0"/>
                <a:cs typeface="Tahoma" panose="020B0604030504040204" pitchFamily="34" charset="0"/>
              </a:rPr>
              <a:t>Prikaz slučajnog broja od 1 do 6 pribrajanjem broja 1</a:t>
            </a:r>
            <a:endParaRPr lang="hr-HR" altLang="sr-Latn-RS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546" y="2636336"/>
            <a:ext cx="2962275" cy="2442577"/>
          </a:xfrm>
          <a:prstGeom prst="rect">
            <a:avLst/>
          </a:prstGeom>
        </p:spPr>
      </p:pic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3266779" y="3260317"/>
            <a:ext cx="867717" cy="154262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00721" y="2932536"/>
            <a:ext cx="2666058" cy="646331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altLang="sr-Latn-RS" dirty="0" smtClean="0">
                <a:ea typeface="Tahoma" panose="020B0604030504040204" pitchFamily="34" charset="0"/>
                <a:cs typeface="Tahoma" panose="020B0604030504040204" pitchFamily="34" charset="0"/>
              </a:rPr>
              <a:t>Naredbe se pokreću kada se protrese </a:t>
            </a:r>
            <a:r>
              <a:rPr lang="hr-HR" altLang="sr-Latn-RS" dirty="0" err="1" smtClean="0">
                <a:ea typeface="Tahoma" panose="020B0604030504040204" pitchFamily="34" charset="0"/>
                <a:cs typeface="Tahoma" panose="020B0604030504040204" pitchFamily="34" charset="0"/>
              </a:rPr>
              <a:t>micro:bit</a:t>
            </a:r>
            <a:endParaRPr lang="hr-HR" altLang="sr-Latn-RS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9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„Bacanje kocke” - kôd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619" y="1805090"/>
            <a:ext cx="5356533" cy="3528911"/>
          </a:xfrm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 flipH="1" flipV="1">
            <a:off x="4744526" y="2844360"/>
            <a:ext cx="1002783" cy="23918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747311" y="2912090"/>
            <a:ext cx="2576809" cy="369332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altLang="sr-Latn-RS" dirty="0" smtClean="0">
                <a:ea typeface="Tahoma" panose="020B0604030504040204" pitchFamily="34" charset="0"/>
                <a:cs typeface="Tahoma" panose="020B0604030504040204" pitchFamily="34" charset="0"/>
              </a:rPr>
              <a:t>Prikaz slučajnog broja „x”</a:t>
            </a:r>
            <a:endParaRPr lang="hr-HR" altLang="sr-Latn-RS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3266778" y="3640346"/>
            <a:ext cx="1477749" cy="76972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52425" y="4076700"/>
            <a:ext cx="2914354" cy="646331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altLang="sr-Latn-RS" dirty="0" smtClean="0">
                <a:ea typeface="Tahoma" panose="020B0604030504040204" pitchFamily="34" charset="0"/>
                <a:cs typeface="Tahoma" panose="020B0604030504040204" pitchFamily="34" charset="0"/>
              </a:rPr>
              <a:t>Ponavljanje zvuka zadani broj puta („x puta”)</a:t>
            </a:r>
            <a:endParaRPr lang="hr-HR" altLang="sr-Latn-RS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r="5249" b="2189"/>
          <a:stretch/>
        </p:blipFill>
        <p:spPr>
          <a:xfrm>
            <a:off x="9229725" y="1616710"/>
            <a:ext cx="2962275" cy="4481832"/>
          </a:xfrm>
          <a:prstGeom prst="rect">
            <a:avLst/>
          </a:prstGeom>
        </p:spPr>
      </p:pic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3010619" y="2234826"/>
            <a:ext cx="396815" cy="16331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29319" y="1880614"/>
            <a:ext cx="2781300" cy="646331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altLang="sr-Latn-RS" dirty="0" smtClean="0">
                <a:ea typeface="Tahoma" panose="020B0604030504040204" pitchFamily="34" charset="0"/>
                <a:cs typeface="Tahoma" panose="020B0604030504040204" pitchFamily="34" charset="0"/>
              </a:rPr>
              <a:t>Pridruživanje dobivenog slučajnog broja varijabli „x”</a:t>
            </a:r>
            <a:endParaRPr lang="hr-HR" altLang="sr-Latn-RS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8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8641" y="1025905"/>
            <a:ext cx="10058400" cy="1450757"/>
          </a:xfrm>
        </p:spPr>
        <p:txBody>
          <a:bodyPr/>
          <a:lstStyle/>
          <a:p>
            <a:r>
              <a:rPr lang="hr-HR" b="1" dirty="0"/>
              <a:t>Radio </a:t>
            </a:r>
            <a:r>
              <a:rPr lang="hr-HR" b="1" dirty="0" smtClean="0"/>
              <a:t>veza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err="1" smtClean="0"/>
              <a:t>micro:bit-ova</a:t>
            </a:r>
            <a:r>
              <a:rPr lang="hr-HR" dirty="0"/>
              <a:t>: „</a:t>
            </a:r>
            <a:r>
              <a:rPr lang="hr-HR" b="1" dirty="0"/>
              <a:t>Kviz”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109">
            <a:off x="6990195" y="506558"/>
            <a:ext cx="3944308" cy="525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387188" cy="1450757"/>
          </a:xfrm>
        </p:spPr>
        <p:txBody>
          <a:bodyPr/>
          <a:lstStyle/>
          <a:p>
            <a:pPr algn="ctr"/>
            <a:r>
              <a:rPr lang="hr-HR" dirty="0" smtClean="0"/>
              <a:t>„</a:t>
            </a:r>
            <a:r>
              <a:rPr lang="hr-HR" b="1" dirty="0" smtClean="0"/>
              <a:t>Kviz”</a:t>
            </a:r>
            <a:r>
              <a:rPr lang="hr-HR" dirty="0" smtClean="0"/>
              <a:t>- ideja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2198450"/>
            <a:ext cx="10058400" cy="3670643"/>
          </a:xfrm>
        </p:spPr>
        <p:txBody>
          <a:bodyPr/>
          <a:lstStyle/>
          <a:p>
            <a:r>
              <a:rPr lang="hr-HR" b="1" dirty="0"/>
              <a:t>Učitelj pročita pitanje i četiri ponuđena odgovora </a:t>
            </a:r>
            <a:r>
              <a:rPr lang="hr-HR" dirty="0" smtClean="0"/>
              <a:t>(princip </a:t>
            </a:r>
            <a:r>
              <a:rPr lang="hr-HR" dirty="0"/>
              <a:t>„</a:t>
            </a:r>
            <a:r>
              <a:rPr lang="hr-HR" dirty="0" smtClean="0"/>
              <a:t>Milijunaša“) </a:t>
            </a:r>
            <a:endParaRPr lang="hr-HR" dirty="0"/>
          </a:p>
          <a:p>
            <a:r>
              <a:rPr lang="hr-HR" b="1" dirty="0"/>
              <a:t>Učenici mogu odgovarati tek nakon što učitelj stisne tipkalo A</a:t>
            </a:r>
            <a:r>
              <a:rPr lang="hr-HR" dirty="0"/>
              <a:t>.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(</a:t>
            </a:r>
            <a:r>
              <a:rPr lang="hr-HR" dirty="0"/>
              <a:t>Do tada su njihovi </a:t>
            </a:r>
            <a:r>
              <a:rPr lang="hr-HR" dirty="0" err="1"/>
              <a:t>micro:bit-ovi</a:t>
            </a:r>
            <a:r>
              <a:rPr lang="hr-HR" dirty="0"/>
              <a:t> „zablokirani“ i izvodi se prigodna animacija) </a:t>
            </a:r>
          </a:p>
          <a:p>
            <a:r>
              <a:rPr lang="hr-HR" b="1" dirty="0"/>
              <a:t>Učenici na svojim </a:t>
            </a:r>
            <a:r>
              <a:rPr lang="hr-HR" b="1" dirty="0" err="1"/>
              <a:t>micro:bit-ovima</a:t>
            </a:r>
            <a:r>
              <a:rPr lang="hr-HR" b="1" dirty="0"/>
              <a:t> lijevom tipkom A odabiru ponuđene odgovore </a:t>
            </a:r>
            <a:r>
              <a:rPr lang="hr-HR" dirty="0"/>
              <a:t>(A,B,C,D), </a:t>
            </a:r>
            <a:r>
              <a:rPr lang="hr-HR" b="1" dirty="0"/>
              <a:t>a desnom tipkom B šalju svoj odgovor</a:t>
            </a:r>
            <a:r>
              <a:rPr lang="hr-HR" dirty="0"/>
              <a:t>. </a:t>
            </a:r>
          </a:p>
          <a:p>
            <a:r>
              <a:rPr lang="hr-HR" b="1" dirty="0"/>
              <a:t>Na učiteljskom </a:t>
            </a:r>
            <a:r>
              <a:rPr lang="hr-HR" b="1" dirty="0" err="1"/>
              <a:t>micro:bitu</a:t>
            </a:r>
            <a:r>
              <a:rPr lang="hr-HR" b="1" dirty="0"/>
              <a:t> se ispisuje ime učenika</a:t>
            </a:r>
            <a:r>
              <a:rPr lang="hr-HR" dirty="0"/>
              <a:t> i njegov ponuđeni </a:t>
            </a:r>
            <a:r>
              <a:rPr lang="hr-HR" b="1" dirty="0"/>
              <a:t>odgovor</a:t>
            </a:r>
            <a:r>
              <a:rPr lang="hr-HR" dirty="0"/>
              <a:t>. </a:t>
            </a:r>
          </a:p>
          <a:p>
            <a:endParaRPr lang="hr-HR" dirty="0" smtClean="0"/>
          </a:p>
          <a:p>
            <a:r>
              <a:rPr lang="hr-HR" i="1" dirty="0" smtClean="0"/>
              <a:t>Svi </a:t>
            </a:r>
            <a:r>
              <a:rPr lang="hr-HR" i="1" dirty="0"/>
              <a:t>učenici mogu dati svoj odgovor, a na učiteljskom </a:t>
            </a:r>
            <a:r>
              <a:rPr lang="hr-HR" i="1" dirty="0" err="1" smtClean="0"/>
              <a:t>micro:bitu</a:t>
            </a:r>
            <a:r>
              <a:rPr lang="hr-HR" i="1" dirty="0" smtClean="0"/>
              <a:t> </a:t>
            </a:r>
            <a:r>
              <a:rPr lang="hr-HR" i="1" dirty="0"/>
              <a:t>se ispisuju imena učenika i njihovi odgovori kronološkim redoslijedom kako su ih poslali. 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537">
            <a:off x="8925549" y="503273"/>
            <a:ext cx="2606579" cy="164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1583</TotalTime>
  <Words>375</Words>
  <Application>Microsoft Office PowerPoint</Application>
  <PresentationFormat>Široki zaslon</PresentationFormat>
  <Paragraphs>71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Retrospektiva</vt:lpstr>
      <vt:lpstr>Micro:bit</vt:lpstr>
      <vt:lpstr>O Micro:bit-u</vt:lpstr>
      <vt:lpstr>PowerPoint prezentacija</vt:lpstr>
      <vt:lpstr>„Kocka, kocka, kockica” – ideja</vt:lpstr>
      <vt:lpstr>„Bacanje kocke” – postignuća učenika </vt:lpstr>
      <vt:lpstr>„Bacanje kocke” - kôd</vt:lpstr>
      <vt:lpstr>„Bacanje kocke” - kôd</vt:lpstr>
      <vt:lpstr>Radio veza micro:bit-ova: „Kviz”</vt:lpstr>
      <vt:lpstr>„Kviz”- ideja</vt:lpstr>
      <vt:lpstr>Micro:bit Učitelj - kôd</vt:lpstr>
      <vt:lpstr>Micro:bit Učenici - kôd</vt:lpstr>
      <vt:lpstr>Odgojno-obrazovni ciljevi korištenja Micro:bit-a u nastavi</vt:lpstr>
      <vt:lpstr>Očekivana učenička postignuća</vt:lpstr>
      <vt:lpstr>Zaključak…</vt:lpstr>
      <vt:lpstr>Pitanja???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Damir Vrbanec</dc:creator>
  <cp:lastModifiedBy>Windows User</cp:lastModifiedBy>
  <cp:revision>26</cp:revision>
  <dcterms:created xsi:type="dcterms:W3CDTF">2017-09-21T12:00:30Z</dcterms:created>
  <dcterms:modified xsi:type="dcterms:W3CDTF">2017-11-04T15:47:42Z</dcterms:modified>
</cp:coreProperties>
</file>